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sldIdLst>
    <p:sldId id="270" r:id="rId3"/>
    <p:sldId id="256" r:id="rId4"/>
    <p:sldId id="278" r:id="rId5"/>
    <p:sldId id="274" r:id="rId6"/>
    <p:sldId id="279" r:id="rId7"/>
    <p:sldId id="275" r:id="rId8"/>
    <p:sldId id="269" r:id="rId9"/>
    <p:sldId id="261" r:id="rId10"/>
    <p:sldId id="257" r:id="rId11"/>
    <p:sldId id="272" r:id="rId12"/>
    <p:sldId id="258" r:id="rId13"/>
    <p:sldId id="259" r:id="rId14"/>
    <p:sldId id="260" r:id="rId15"/>
    <p:sldId id="265" r:id="rId16"/>
    <p:sldId id="268" r:id="rId17"/>
    <p:sldId id="273" r:id="rId18"/>
    <p:sldId id="263" r:id="rId19"/>
    <p:sldId id="264" r:id="rId20"/>
    <p:sldId id="267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4B41-E616-4250-8A14-7CED672D36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8885-B195-4C83-AD39-D9EB0DC1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8885-B195-4C83-AD39-D9EB0DC1E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Title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Title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47D8-A37E-4B33-AAE0-2500BAF9A34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4764-D206-4F29-AB72-A56EF21E2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ACG_Header_Shape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AACG_Footer_Shape"/>
          <p:cNvSpPr txBox="1"/>
          <p:nvPr userDrawn="1"/>
        </p:nvSpPr>
        <p:spPr>
          <a:xfrm>
            <a:off x="0" y="6568301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UNCLASSIFIED</a:t>
            </a:r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AACG_CaveatHeader_Shape"/>
          <p:cNvSpPr txBox="1"/>
          <p:nvPr userDrawn="1"/>
        </p:nvSpPr>
        <p:spPr>
          <a:xfrm>
            <a:off x="0" y="279400"/>
            <a:ext cx="1219200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endParaRPr lang="en-US" sz="1200" b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totem.west.ile.nga.ic.gov/briefs.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9.png"/><Relationship Id="rId18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9.jpe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.jpeg"/><Relationship Id="rId15" Type="http://schemas.openxmlformats.org/officeDocument/2006/relationships/image" Target="../media/image20.jpeg"/><Relationship Id="rId10" Type="http://schemas.openxmlformats.org/officeDocument/2006/relationships/image" Target="../media/image160.png"/><Relationship Id="rId19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0.png"/><Relationship Id="rId7" Type="http://schemas.openxmlformats.org/officeDocument/2006/relationships/image" Target="../media/image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26.jpe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4.jpe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8.png"/><Relationship Id="rId5" Type="http://schemas.openxmlformats.org/officeDocument/2006/relationships/image" Target="../media/image4.jpeg"/><Relationship Id="rId10" Type="http://schemas.openxmlformats.org/officeDocument/2006/relationships/image" Target="../media/image27.png"/><Relationship Id="rId4" Type="http://schemas.openxmlformats.org/officeDocument/2006/relationships/image" Target="../media/image180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0329" y="2913592"/>
            <a:ext cx="461209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Project Status ( NOT a pitch ! )</a:t>
            </a:r>
          </a:p>
          <a:p>
            <a:pPr algn="ctr"/>
            <a:endParaRPr lang="en-US" sz="2800" dirty="0"/>
          </a:p>
          <a:p>
            <a:pPr algn="r"/>
            <a:r>
              <a:rPr lang="en-US" dirty="0" smtClean="0">
                <a:hlinkClick r:id="rId2"/>
              </a:rPr>
              <a:t>https://totem.west.ile.nga.ic.gov/briefs.view</a:t>
            </a:r>
            <a:endParaRPr lang="en-US" dirty="0" smtClean="0"/>
          </a:p>
          <a:p>
            <a:pPr algn="r"/>
            <a:r>
              <a:rPr lang="en-US" dirty="0" smtClean="0"/>
              <a:t>Brian.d.james@coe.ic.gov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19" y="924732"/>
            <a:ext cx="4056769" cy="24959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802419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Calibrating </a:t>
            </a:r>
            <a:r>
              <a:rPr lang="en-US" dirty="0" smtClean="0"/>
              <a:t>Detectors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5544" y="3003020"/>
            <a:ext cx="1783644" cy="835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SEPP Forecasting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19" y="3695381"/>
            <a:ext cx="699820" cy="674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892" y="3695381"/>
            <a:ext cx="530296" cy="70116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1406" y="5040395"/>
            <a:ext cx="527782" cy="469580"/>
            <a:chOff x="4794328" y="5141995"/>
            <a:chExt cx="527782" cy="469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794328" y="5141995"/>
              <a:ext cx="527782" cy="2503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18" y="5267174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3856" y="2409425"/>
            <a:ext cx="88582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Some Physics of Self Calibrating Detectors</a:t>
            </a:r>
          </a:p>
          <a:p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… via a cheap parlor trick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37" y="786328"/>
            <a:ext cx="1011555" cy="974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10369715" y="3173996"/>
            <a:ext cx="304800" cy="377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33799" y="3130698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thus any SEPP Forecaster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1218305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7365" y="555977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9626" y="259657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 They Related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57895" y="5563255"/>
            <a:ext cx="220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National Debt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262" y="2659380"/>
            <a:ext cx="112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Trade</a:t>
            </a:r>
          </a:p>
          <a:p>
            <a:pPr algn="r"/>
            <a:r>
              <a:rPr lang="en-US" sz="2800" dirty="0" smtClean="0"/>
              <a:t>Deficit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5740" y="426720"/>
            <a:ext cx="2432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5040" y="115443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62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27338" y="344480"/>
            <a:ext cx="8189226" cy="4905700"/>
            <a:chOff x="2427338" y="344480"/>
            <a:chExt cx="8189226" cy="490570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668398" y="3947160"/>
              <a:ext cx="659" cy="1303020"/>
            </a:xfrm>
            <a:prstGeom prst="line">
              <a:avLst/>
            </a:prstGeom>
            <a:ln w="25400">
              <a:solidFill>
                <a:schemeClr val="tx1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427338" y="3390228"/>
              <a:ext cx="5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413316" y="344480"/>
              <a:ext cx="3203248" cy="1955180"/>
              <a:chOff x="8052019" y="628691"/>
              <a:chExt cx="3203248" cy="195518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067509" y="1331554"/>
                <a:ext cx="3161042" cy="729556"/>
                <a:chOff x="8067509" y="1331554"/>
                <a:chExt cx="3161042" cy="7295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LOW 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tangle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7509" y="1331554"/>
                      <a:ext cx="1465111" cy="729556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33058" r="-16529" b="-64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HIGH  </a:t>
                      </a:r>
                      <a14:m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𝑇𝑐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2620" y="1540985"/>
                      <a:ext cx="1695931" cy="36576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112903" r="-714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/>
                <p:cNvGrpSpPr/>
                <p:nvPr/>
              </p:nvGrpSpPr>
              <p:grpSpPr>
                <a:xfrm>
                  <a:off x="9555707" y="1394460"/>
                  <a:ext cx="0" cy="666650"/>
                  <a:chOff x="9555707" y="1394460"/>
                  <a:chExt cx="0" cy="66665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9555707" y="1568885"/>
                    <a:ext cx="0" cy="32800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9555707" y="1394460"/>
                    <a:ext cx="0" cy="66665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headEnd type="diamond" w="lg" len="lg"/>
                    <a:tailEnd type="diamond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0585" y="1927860"/>
                <a:ext cx="874682" cy="656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019" y="628691"/>
                <a:ext cx="1160992" cy="70865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694920" y="1844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</a:t>
              </a:r>
            </a:p>
            <a:p>
              <a:r>
                <a:rPr lang="en-US" sz="1400" dirty="0" smtClean="0"/>
                <a:t>SNR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14903" y="3554978"/>
            <a:ext cx="2398413" cy="1222514"/>
            <a:chOff x="5014903" y="3554978"/>
            <a:chExt cx="2398413" cy="12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903" y="3554978"/>
                  <a:ext cx="2398413" cy="12225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5089358" y="4290000"/>
              <a:ext cx="65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S.F.I.</a:t>
              </a:r>
              <a:endParaRPr lang="en-US" sz="2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18075" y="5539740"/>
            <a:ext cx="3801873" cy="1272877"/>
            <a:chOff x="8218075" y="5539740"/>
            <a:chExt cx="3801873" cy="1272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261" y="5539740"/>
                  <a:ext cx="1928861" cy="78457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8218075" y="5539740"/>
              <a:ext cx="1324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Forecasted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91261" y="6412507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Integrated Intensity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4357" y="1040517"/>
            <a:ext cx="1726383" cy="3142988"/>
            <a:chOff x="384357" y="1040517"/>
            <a:chExt cx="1726383" cy="3142988"/>
          </a:xfrm>
        </p:grpSpPr>
        <p:sp>
          <p:nvSpPr>
            <p:cNvPr id="35" name="TextBox 34"/>
            <p:cNvSpPr txBox="1"/>
            <p:nvPr/>
          </p:nvSpPr>
          <p:spPr>
            <a:xfrm>
              <a:off x="384357" y="3475619"/>
              <a:ext cx="1561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K = Observed</a:t>
              </a:r>
            </a:p>
            <a:p>
              <a:pPr algn="r"/>
              <a:r>
                <a:rPr lang="en-US" sz="2000" dirty="0"/>
                <a:t>C</a:t>
              </a:r>
              <a:r>
                <a:rPr lang="en-US" sz="2000" dirty="0" smtClean="0"/>
                <a:t>ounts</a:t>
              </a:r>
              <a:endParaRPr lang="en-US" sz="2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607" y="1040517"/>
              <a:ext cx="11851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Output</a:t>
              </a:r>
            </a:p>
            <a:p>
              <a:pPr algn="r"/>
              <a:r>
                <a:rPr lang="en-US" sz="2000" dirty="0" smtClean="0"/>
                <a:t>Observed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36027" y="3284097"/>
            <a:ext cx="5897169" cy="2410870"/>
            <a:chOff x="6236027" y="3284097"/>
            <a:chExt cx="5897169" cy="2410870"/>
          </a:xfrm>
        </p:grpSpPr>
        <p:grpSp>
          <p:nvGrpSpPr>
            <p:cNvPr id="37" name="Group 36"/>
            <p:cNvGrpSpPr/>
            <p:nvPr/>
          </p:nvGrpSpPr>
          <p:grpSpPr>
            <a:xfrm>
              <a:off x="6236027" y="3284097"/>
              <a:ext cx="5897169" cy="2410870"/>
              <a:chOff x="6236027" y="3284097"/>
              <a:chExt cx="5897169" cy="24108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546994" y="3284097"/>
                <a:ext cx="976813" cy="582438"/>
                <a:chOff x="7059853" y="3229255"/>
                <a:chExt cx="976813" cy="58243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177" b="10818"/>
                <a:stretch/>
              </p:blipFill>
              <p:spPr>
                <a:xfrm>
                  <a:off x="7059853" y="3274712"/>
                  <a:ext cx="513280" cy="248404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853" y="3523116"/>
                  <a:ext cx="513280" cy="288577"/>
                </a:xfrm>
                <a:prstGeom prst="rect">
                  <a:avLst/>
                </a:prstGeom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7510560" y="3229255"/>
                  <a:ext cx="526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PWT</a:t>
                  </a:r>
                  <a:endParaRPr lang="en-US" sz="14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491155" y="3485326"/>
                  <a:ext cx="4267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EM</a:t>
                  </a:r>
                  <a:endParaRPr lang="en-US" sz="1400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236027" y="3517675"/>
                <a:ext cx="5897169" cy="2177292"/>
                <a:chOff x="6236027" y="3517675"/>
                <a:chExt cx="5897169" cy="217729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275174" y="5112529"/>
                  <a:ext cx="858022" cy="582438"/>
                  <a:chOff x="11275174" y="5112529"/>
                  <a:chExt cx="858022" cy="582438"/>
                </a:xfrm>
              </p:grpSpPr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177" b="10818"/>
                  <a:stretch/>
                </p:blipFill>
                <p:spPr>
                  <a:xfrm>
                    <a:off x="11275174" y="5157986"/>
                    <a:ext cx="513280" cy="248404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75174" y="5406390"/>
                    <a:ext cx="513280" cy="2885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725881" y="5112529"/>
                    <a:ext cx="3529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KL</a:t>
                    </a:r>
                    <a:endParaRPr lang="en-US" sz="1400" dirty="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706476" y="5368600"/>
                    <a:ext cx="4267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EM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36027" y="3517675"/>
                  <a:ext cx="5144438" cy="2089666"/>
                  <a:chOff x="6259309" y="3567082"/>
                  <a:chExt cx="5144438" cy="208966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6259309" y="3567082"/>
                    <a:ext cx="527782" cy="25035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196" b="27134"/>
                  <a:stretch/>
                </p:blipFill>
                <p:spPr>
                  <a:xfrm>
                    <a:off x="10875965" y="5406390"/>
                    <a:ext cx="527782" cy="25035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0118" y="3339287"/>
              <a:ext cx="207562" cy="200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58356" y="3554181"/>
              <a:ext cx="210043" cy="277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196340"/>
            <a:ext cx="7109460" cy="425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171700" y="5295900"/>
            <a:ext cx="736092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6200000">
            <a:off x="-41910" y="3070860"/>
            <a:ext cx="4533900" cy="220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8420" y="501015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2260" y="48158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9680" y="13220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466344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7140" y="42176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4380" y="387477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5465" y="29679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52260" y="26631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6680" y="18630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8" y="5539740"/>
                <a:ext cx="1265923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015740" y="426720"/>
            <a:ext cx="2814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Related ???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1" y="2735580"/>
                <a:ext cx="1201419" cy="673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4" idx="1"/>
          </p:cNvCxnSpPr>
          <p:nvPr/>
        </p:nvCxnSpPr>
        <p:spPr>
          <a:xfrm flipV="1">
            <a:off x="2225040" y="1322070"/>
            <a:ext cx="6842760" cy="4126230"/>
          </a:xfrm>
          <a:prstGeom prst="line">
            <a:avLst/>
          </a:prstGeom>
          <a:ln w="3492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71" y="5562600"/>
                <a:ext cx="1928861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4968240" y="3794760"/>
            <a:ext cx="657225" cy="762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25465" y="3331785"/>
            <a:ext cx="7620" cy="4705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554978"/>
                <a:ext cx="239841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84357" y="3475619"/>
            <a:ext cx="156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K = Observed</a:t>
            </a:r>
          </a:p>
          <a:p>
            <a:pPr algn="r"/>
            <a:r>
              <a:rPr lang="en-US" sz="2000" dirty="0" smtClean="0"/>
              <a:t>Counts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557177" y="556260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37" name="Freeform 36"/>
          <p:cNvSpPr/>
          <p:nvPr/>
        </p:nvSpPr>
        <p:spPr>
          <a:xfrm>
            <a:off x="2346960" y="1287780"/>
            <a:ext cx="5532120" cy="3848100"/>
          </a:xfrm>
          <a:custGeom>
            <a:avLst/>
            <a:gdLst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762000 w 5532120"/>
              <a:gd name="connsiteY4" fmla="*/ 185166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310640 w 5532120"/>
              <a:gd name="connsiteY5" fmla="*/ 16306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1767840 w 5532120"/>
              <a:gd name="connsiteY6" fmla="*/ 112776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25240 w 5532120"/>
              <a:gd name="connsiteY10" fmla="*/ 23622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17220 w 5532120"/>
              <a:gd name="connsiteY3" fmla="*/ 220980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36320 w 5532120"/>
              <a:gd name="connsiteY4" fmla="*/ 182880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424940 w 5532120"/>
              <a:gd name="connsiteY5" fmla="*/ 144018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9822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  <a:gd name="connsiteX0" fmla="*/ 0 w 5532120"/>
              <a:gd name="connsiteY0" fmla="*/ 3848100 h 3848100"/>
              <a:gd name="connsiteX1" fmla="*/ 121920 w 5532120"/>
              <a:gd name="connsiteY1" fmla="*/ 3314700 h 3848100"/>
              <a:gd name="connsiteX2" fmla="*/ 289560 w 5532120"/>
              <a:gd name="connsiteY2" fmla="*/ 2865120 h 3848100"/>
              <a:gd name="connsiteX3" fmla="*/ 624840 w 5532120"/>
              <a:gd name="connsiteY3" fmla="*/ 2232660 h 3848100"/>
              <a:gd name="connsiteX4" fmla="*/ 1028700 w 5532120"/>
              <a:gd name="connsiteY4" fmla="*/ 1775460 h 3848100"/>
              <a:gd name="connsiteX5" fmla="*/ 1524000 w 5532120"/>
              <a:gd name="connsiteY5" fmla="*/ 1295400 h 3848100"/>
              <a:gd name="connsiteX6" fmla="*/ 2034540 w 5532120"/>
              <a:gd name="connsiteY6" fmla="*/ 929640 h 3848100"/>
              <a:gd name="connsiteX7" fmla="*/ 2430780 w 5532120"/>
              <a:gd name="connsiteY7" fmla="*/ 701040 h 3848100"/>
              <a:gd name="connsiteX8" fmla="*/ 2735580 w 5532120"/>
              <a:gd name="connsiteY8" fmla="*/ 525780 h 3848100"/>
              <a:gd name="connsiteX9" fmla="*/ 3139440 w 5532120"/>
              <a:gd name="connsiteY9" fmla="*/ 365760 h 3848100"/>
              <a:gd name="connsiteX10" fmla="*/ 3817620 w 5532120"/>
              <a:gd name="connsiteY10" fmla="*/ 182880 h 3848100"/>
              <a:gd name="connsiteX11" fmla="*/ 4442460 w 5532120"/>
              <a:gd name="connsiteY11" fmla="*/ 106680 h 3848100"/>
              <a:gd name="connsiteX12" fmla="*/ 5532120 w 553212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2120" h="3848100">
                <a:moveTo>
                  <a:pt x="0" y="3848100"/>
                </a:moveTo>
                <a:cubicBezTo>
                  <a:pt x="36830" y="3663315"/>
                  <a:pt x="73660" y="3478530"/>
                  <a:pt x="121920" y="3314700"/>
                </a:cubicBezTo>
                <a:cubicBezTo>
                  <a:pt x="170180" y="3150870"/>
                  <a:pt x="205740" y="3045460"/>
                  <a:pt x="289560" y="2865120"/>
                </a:cubicBezTo>
                <a:cubicBezTo>
                  <a:pt x="373380" y="2684780"/>
                  <a:pt x="501650" y="2414270"/>
                  <a:pt x="624840" y="2232660"/>
                </a:cubicBezTo>
                <a:cubicBezTo>
                  <a:pt x="748030" y="2051050"/>
                  <a:pt x="878840" y="1931670"/>
                  <a:pt x="1028700" y="1775460"/>
                </a:cubicBezTo>
                <a:cubicBezTo>
                  <a:pt x="1178560" y="1619250"/>
                  <a:pt x="1356360" y="1436370"/>
                  <a:pt x="1524000" y="1295400"/>
                </a:cubicBezTo>
                <a:cubicBezTo>
                  <a:pt x="1691640" y="1154430"/>
                  <a:pt x="1883410" y="1028700"/>
                  <a:pt x="2034540" y="929640"/>
                </a:cubicBezTo>
                <a:cubicBezTo>
                  <a:pt x="2185670" y="830580"/>
                  <a:pt x="2313940" y="768350"/>
                  <a:pt x="2430780" y="701040"/>
                </a:cubicBezTo>
                <a:cubicBezTo>
                  <a:pt x="2547620" y="633730"/>
                  <a:pt x="2617470" y="581660"/>
                  <a:pt x="2735580" y="525780"/>
                </a:cubicBezTo>
                <a:cubicBezTo>
                  <a:pt x="2853690" y="469900"/>
                  <a:pt x="2959100" y="422910"/>
                  <a:pt x="3139440" y="365760"/>
                </a:cubicBezTo>
                <a:cubicBezTo>
                  <a:pt x="3319780" y="308610"/>
                  <a:pt x="3600450" y="226060"/>
                  <a:pt x="3817620" y="182880"/>
                </a:cubicBezTo>
                <a:cubicBezTo>
                  <a:pt x="4034790" y="139700"/>
                  <a:pt x="4156710" y="137160"/>
                  <a:pt x="4442460" y="106680"/>
                </a:cubicBezTo>
                <a:lnTo>
                  <a:pt x="5532120" y="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57" y="1935479"/>
                <a:ext cx="1009635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123338" y="1567725"/>
            <a:ext cx="74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P.O.L.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089358" y="4290000"/>
            <a:ext cx="65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S.F.I.</a:t>
            </a:r>
            <a:endParaRPr lang="en-US" sz="2000" dirty="0"/>
          </a:p>
        </p:txBody>
      </p:sp>
      <p:sp>
        <p:nvSpPr>
          <p:cNvPr id="41" name="Oval 40"/>
          <p:cNvSpPr/>
          <p:nvPr/>
        </p:nvSpPr>
        <p:spPr>
          <a:xfrm>
            <a:off x="3621174" y="2937301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92983" y="169539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62725" y="1317029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75245" y="1271760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133" y="3374638"/>
            <a:ext cx="121920" cy="1447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589771" y="6471576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Integrated Intensity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5276" y="121648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8544920" y="2164369"/>
            <a:ext cx="3151673" cy="1545863"/>
            <a:chOff x="3042841" y="3585430"/>
            <a:chExt cx="3151673" cy="1545863"/>
          </a:xfrm>
        </p:grpSpPr>
        <p:sp>
          <p:nvSpPr>
            <p:cNvPr id="51" name="Oval 50"/>
            <p:cNvSpPr/>
            <p:nvPr/>
          </p:nvSpPr>
          <p:spPr>
            <a:xfrm>
              <a:off x="3042841" y="3585430"/>
              <a:ext cx="2887441" cy="15458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40578" y="3843307"/>
              <a:ext cx="2354700" cy="10305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318392" y="4012708"/>
              <a:ext cx="1608716" cy="6773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72298" y="4172505"/>
              <a:ext cx="948782" cy="35208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Ergodic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3309" y="4081575"/>
              <a:ext cx="533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WSS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0252" y="4172505"/>
              <a:ext cx="35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SS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59034" y="3953996"/>
              <a:ext cx="40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SFI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02610" y="3676997"/>
              <a:ext cx="49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01700" y="1667969"/>
            <a:ext cx="2193116" cy="1048116"/>
            <a:chOff x="5401700" y="1667969"/>
            <a:chExt cx="2193116" cy="10481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7067034" y="2465727"/>
              <a:ext cx="527782" cy="25035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00" y="1667969"/>
              <a:ext cx="459202" cy="34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00" y="2590622"/>
            <a:ext cx="5926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GPU-</a:t>
            </a:r>
            <a:r>
              <a:rPr lang="en-US" sz="4000" dirty="0" err="1" smtClean="0"/>
              <a:t>ized</a:t>
            </a:r>
            <a:r>
              <a:rPr lang="en-US" sz="4000" dirty="0" smtClean="0"/>
              <a:t> Machine Learning</a:t>
            </a:r>
          </a:p>
          <a:p>
            <a:pPr algn="ctr"/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" r="3350" b="2043"/>
          <a:stretch/>
        </p:blipFill>
        <p:spPr>
          <a:xfrm>
            <a:off x="8600402" y="3551620"/>
            <a:ext cx="304800" cy="37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497" y="637015"/>
            <a:ext cx="853923" cy="1129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642" y="3555591"/>
            <a:ext cx="37246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.. some known side effects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1336430" y="344384"/>
            <a:ext cx="9174146" cy="6150301"/>
          </a:xfrm>
          <a:prstGeom prst="horizontalScroll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Over the last 10 years …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Total energy to run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410 Million </a:t>
            </a:r>
            <a:r>
              <a:rPr lang="en-US" dirty="0" smtClean="0">
                <a:solidFill>
                  <a:schemeClr val="tx1"/>
                </a:solidFill>
              </a:rPr>
              <a:t>GPUs (500 </a:t>
            </a:r>
            <a:r>
              <a:rPr lang="en-US" dirty="0">
                <a:solidFill>
                  <a:schemeClr val="tx1"/>
                </a:solidFill>
              </a:rPr>
              <a:t>W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40 $/</a:t>
            </a:r>
            <a:r>
              <a:rPr lang="en-US" dirty="0" err="1" smtClean="0">
                <a:solidFill>
                  <a:schemeClr val="tx1"/>
                </a:solidFill>
              </a:rPr>
              <a:t>mth</a:t>
            </a:r>
            <a:r>
              <a:rPr lang="en-US" dirty="0" smtClean="0">
                <a:solidFill>
                  <a:schemeClr val="tx1"/>
                </a:solidFill>
              </a:rPr>
              <a:t> each) 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en-US" dirty="0">
                <a:solidFill>
                  <a:schemeClr val="tx1"/>
                </a:solidFill>
              </a:rPr>
              <a:t>2 Trillion USD 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50</a:t>
            </a:r>
            <a:r>
              <a:rPr lang="en-US" dirty="0">
                <a:solidFill>
                  <a:schemeClr val="tx1"/>
                </a:solidFill>
              </a:rPr>
              <a:t>% of </a:t>
            </a:r>
            <a:r>
              <a:rPr lang="en-US" dirty="0" smtClean="0">
                <a:solidFill>
                  <a:schemeClr val="tx1"/>
                </a:solidFill>
              </a:rPr>
              <a:t>GDP </a:t>
            </a:r>
            <a:r>
              <a:rPr lang="en-US" dirty="0">
                <a:solidFill>
                  <a:schemeClr val="tx1"/>
                </a:solidFill>
              </a:rPr>
              <a:t>growth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20</a:t>
            </a:r>
            <a:r>
              <a:rPr lang="en-US" dirty="0">
                <a:solidFill>
                  <a:schemeClr val="tx1"/>
                </a:solidFill>
              </a:rPr>
              <a:t>% </a:t>
            </a:r>
            <a:r>
              <a:rPr lang="en-US" dirty="0" smtClean="0">
                <a:solidFill>
                  <a:schemeClr val="tx1"/>
                </a:solidFill>
              </a:rPr>
              <a:t>of bad </a:t>
            </a:r>
            <a:r>
              <a:rPr lang="en-US" b="1" u="sng" dirty="0">
                <a:solidFill>
                  <a:srgbClr val="FF0000"/>
                </a:solidFill>
              </a:rPr>
              <a:t>Private Sector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debt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5 x Internet 1.0 Bubble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= cost to feed </a:t>
            </a:r>
            <a:r>
              <a:rPr lang="en-US" dirty="0">
                <a:solidFill>
                  <a:schemeClr val="tx1"/>
                </a:solidFill>
              </a:rPr>
              <a:t>and house 20 M </a:t>
            </a:r>
            <a:r>
              <a:rPr lang="en-US" dirty="0" smtClean="0">
                <a:solidFill>
                  <a:schemeClr val="tx1"/>
                </a:solidFill>
              </a:rPr>
              <a:t>people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Ref: next slide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775" y="2677283"/>
            <a:ext cx="4568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Trigger Function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Quantum Computing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04" y="555630"/>
            <a:ext cx="650777" cy="627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79" y="512109"/>
            <a:ext cx="523249" cy="69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7056" y="1190885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</a:t>
            </a:r>
            <a:r>
              <a:rPr lang="en-US" sz="4000" dirty="0" err="1" smtClean="0"/>
              <a:t>t,x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583299" y="1182868"/>
            <a:ext cx="936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h(t)</a:t>
            </a:r>
          </a:p>
          <a:p>
            <a:pPr algn="ctr"/>
            <a:r>
              <a:rPr lang="en-US" sz="4000" dirty="0"/>
              <a:t>&amp;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92703" y="2506307"/>
            <a:ext cx="1497427" cy="1570160"/>
            <a:chOff x="1012706" y="1856386"/>
            <a:chExt cx="1497427" cy="1570160"/>
          </a:xfrm>
        </p:grpSpPr>
        <p:grpSp>
          <p:nvGrpSpPr>
            <p:cNvPr id="8" name="Group 7"/>
            <p:cNvGrpSpPr/>
            <p:nvPr/>
          </p:nvGrpSpPr>
          <p:grpSpPr>
            <a:xfrm>
              <a:off x="1012706" y="1856386"/>
              <a:ext cx="1497427" cy="1570160"/>
              <a:chOff x="1012706" y="1856386"/>
              <a:chExt cx="1497427" cy="1570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131769" y="1995599"/>
                <a:ext cx="171450" cy="1714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12706" y="185638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93706" y="185638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74706" y="1856387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27131" y="185638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12706" y="224691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93706" y="224691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774706" y="2246912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27131" y="224691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12706" y="2633776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93706" y="2633775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74706" y="2633774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27131" y="2633773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14708" y="3036021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395708" y="3036020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6708" y="3036019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29133" y="3036018"/>
                <a:ext cx="381000" cy="3905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1166853" y="1995599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2009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67792" y="312795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4" idx="1"/>
              <a:endCxn id="9" idx="1"/>
            </p:cNvCxnSpPr>
            <p:nvPr/>
          </p:nvCxnSpPr>
          <p:spPr>
            <a:xfrm flipH="1" flipV="1">
              <a:off x="1191961" y="2020707"/>
              <a:ext cx="1027906" cy="3379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6"/>
              <a:endCxn id="14" idx="4"/>
            </p:cNvCxnSpPr>
            <p:nvPr/>
          </p:nvCxnSpPr>
          <p:spPr>
            <a:xfrm flipV="1">
              <a:off x="1693459" y="2505014"/>
              <a:ext cx="587025" cy="70866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194759" y="2333564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1693459" y="3213678"/>
              <a:ext cx="5743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7" idx="6"/>
              <a:endCxn id="11" idx="1"/>
            </p:cNvCxnSpPr>
            <p:nvPr/>
          </p:nvCxnSpPr>
          <p:spPr>
            <a:xfrm>
              <a:off x="1317802" y="2826818"/>
              <a:ext cx="975098" cy="3262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146352" y="2741093"/>
              <a:ext cx="171450" cy="1714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6"/>
              <a:endCxn id="14" idx="2"/>
            </p:cNvCxnSpPr>
            <p:nvPr/>
          </p:nvCxnSpPr>
          <p:spPr>
            <a:xfrm flipV="1">
              <a:off x="1317802" y="2419289"/>
              <a:ext cx="876957" cy="40752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507859" y="3777874"/>
            <a:ext cx="437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algn="r"/>
            <a:r>
              <a:rPr lang="en-US" sz="2800" dirty="0" smtClean="0"/>
              <a:t>voxel network</a:t>
            </a:r>
          </a:p>
          <a:p>
            <a:pPr algn="r"/>
            <a:r>
              <a:rPr lang="en-US" sz="2800" dirty="0" smtClean="0"/>
              <a:t>Brownian motion</a:t>
            </a:r>
          </a:p>
          <a:p>
            <a:pPr algn="r"/>
            <a:r>
              <a:rPr lang="en-US" sz="2800" dirty="0" smtClean="0"/>
              <a:t>Viterbi decoding</a:t>
            </a:r>
            <a:endParaRPr lang="en-US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56770" y="622169"/>
            <a:ext cx="4602694" cy="3520657"/>
            <a:chOff x="2556770" y="622169"/>
            <a:chExt cx="4602694" cy="3520657"/>
          </a:xfrm>
        </p:grpSpPr>
        <p:grpSp>
          <p:nvGrpSpPr>
            <p:cNvPr id="27" name="Group 26"/>
            <p:cNvGrpSpPr/>
            <p:nvPr/>
          </p:nvGrpSpPr>
          <p:grpSpPr>
            <a:xfrm>
              <a:off x="3020073" y="622169"/>
              <a:ext cx="3497830" cy="3520657"/>
              <a:chOff x="3020073" y="622169"/>
              <a:chExt cx="3497830" cy="35206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20073" y="622169"/>
                <a:ext cx="3497830" cy="352065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Unknown Trigger 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67" y="3029932"/>
                    <a:ext cx="63152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650" r="-1747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3178400" y="685696"/>
                <a:ext cx="3214888" cy="1478588"/>
                <a:chOff x="3205616" y="4626708"/>
                <a:chExt cx="3214888" cy="147858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3205616" y="4764149"/>
                  <a:ext cx="15202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Circuit </a:t>
                  </a:r>
                </a:p>
                <a:p>
                  <a:r>
                    <a:rPr lang="en-US" dirty="0">
                      <a:sym typeface="Symbol" panose="05050102010706020507" pitchFamily="18" charset="2"/>
                    </a:rPr>
                    <a:t> </a:t>
                  </a:r>
                  <a:r>
                    <a:rPr lang="en-US" dirty="0" smtClean="0">
                      <a:sym typeface="Symbol" panose="05050102010706020507" pitchFamily="18" charset="2"/>
                    </a:rPr>
                    <a:t> </a:t>
                  </a:r>
                  <a:r>
                    <a:rPr lang="en-US" dirty="0" smtClean="0"/>
                    <a:t>Parameters</a:t>
                  </a:r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585915" y="5318059"/>
                  <a:ext cx="2431955" cy="787237"/>
                  <a:chOff x="3616131" y="5234469"/>
                  <a:chExt cx="2431955" cy="787237"/>
                </a:xfrm>
              </p:grpSpPr>
              <p:sp>
                <p:nvSpPr>
                  <p:cNvPr id="12" name="Right Arrow 11"/>
                  <p:cNvSpPr/>
                  <p:nvPr/>
                </p:nvSpPr>
                <p:spPr>
                  <a:xfrm>
                    <a:off x="4647320" y="5446447"/>
                    <a:ext cx="528687" cy="310718"/>
                  </a:xfrm>
                  <a:prstGeom prst="rightArrow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16131" y="5322723"/>
                    <a:ext cx="936153" cy="61509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223" t="9126" r="17573" b="9709"/>
                  <a:stretch/>
                </p:blipFill>
                <p:spPr>
                  <a:xfrm>
                    <a:off x="5230716" y="5234469"/>
                    <a:ext cx="817370" cy="78723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038203" y="4626708"/>
                  <a:ext cx="138230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Threshold &amp; </a:t>
                  </a:r>
                </a:p>
                <a:p>
                  <a:r>
                    <a:rPr lang="en-US" dirty="0" smtClean="0"/>
                    <a:t>Peak Rate</a:t>
                  </a:r>
                  <a:endParaRPr lang="en-US" dirty="0"/>
                </a:p>
              </p:txBody>
            </p:sp>
          </p:grpSp>
        </p:grpSp>
        <p:sp>
          <p:nvSpPr>
            <p:cNvPr id="3" name="Right Arrow 2"/>
            <p:cNvSpPr/>
            <p:nvPr/>
          </p:nvSpPr>
          <p:spPr>
            <a:xfrm>
              <a:off x="2556770" y="3098307"/>
              <a:ext cx="1207363" cy="2574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5952101" y="3098307"/>
              <a:ext cx="1207363" cy="24131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194" y="2144433"/>
            <a:ext cx="1768576" cy="3220335"/>
            <a:chOff x="788194" y="2144433"/>
            <a:chExt cx="1768576" cy="322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194" y="2144433"/>
              <a:ext cx="1748915" cy="1352061"/>
              <a:chOff x="788194" y="2144433"/>
              <a:chExt cx="1748915" cy="13520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8194" y="2144433"/>
                <a:ext cx="1748915" cy="1352061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Unknown</a:t>
                </a:r>
              </a:p>
              <a:p>
                <a:pPr algn="ctr"/>
                <a:r>
                  <a:rPr lang="en-US" dirty="0" smtClean="0"/>
                  <a:t>Arrival Rate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0086" y="3042367"/>
                    <a:ext cx="618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81" r="-1683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849443" y="3663302"/>
              <a:ext cx="170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Positive Definite</a:t>
              </a:r>
            </a:p>
            <a:p>
              <a:r>
                <a:rPr lang="en-US" dirty="0" smtClean="0"/>
                <a:t>Always ? Why ?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03" y="4309633"/>
              <a:ext cx="1078899" cy="105513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63163" y="1375138"/>
            <a:ext cx="4118011" cy="3281812"/>
            <a:chOff x="7263163" y="1375138"/>
            <a:chExt cx="4118011" cy="32818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" t="4725" r="14666" b="22802"/>
            <a:stretch/>
          </p:blipFill>
          <p:spPr>
            <a:xfrm>
              <a:off x="8491204" y="1375138"/>
              <a:ext cx="2889970" cy="207900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7263163" y="2144434"/>
              <a:ext cx="1804637" cy="1518868"/>
              <a:chOff x="7263163" y="2144434"/>
              <a:chExt cx="1804637" cy="151886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63163" y="2144434"/>
                <a:ext cx="1804637" cy="1518868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“Uncountable”</a:t>
                </a:r>
              </a:p>
              <a:p>
                <a:pPr algn="ctr"/>
                <a:r>
                  <a:rPr lang="en-US" dirty="0" smtClean="0"/>
                  <a:t>count process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539" y="3029932"/>
                    <a:ext cx="6388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714" r="-17143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7403539" y="3733620"/>
              <a:ext cx="388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Infinite power in PSD so</a:t>
              </a:r>
            </a:p>
            <a:p>
              <a:r>
                <a:rPr lang="en-US" dirty="0" smtClean="0"/>
                <a:t>… </a:t>
              </a:r>
              <a:r>
                <a:rPr lang="en-US" u="sng" dirty="0" smtClean="0"/>
                <a:t>no</a:t>
              </a:r>
              <a:r>
                <a:rPr lang="en-US" dirty="0" smtClean="0"/>
                <a:t> </a:t>
              </a:r>
              <a:r>
                <a:rPr lang="en-US" dirty="0" err="1" smtClean="0"/>
                <a:t>Nyquist</a:t>
              </a:r>
              <a:r>
                <a:rPr lang="en-US" dirty="0" smtClean="0"/>
                <a:t> cutoff</a:t>
              </a:r>
            </a:p>
            <a:p>
              <a:r>
                <a:rPr lang="en-US" dirty="0" smtClean="0"/>
                <a:t>… cant be sampled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43352" y="3089263"/>
            <a:ext cx="3411205" cy="615242"/>
            <a:chOff x="1143352" y="3089263"/>
            <a:chExt cx="3411205" cy="6152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1143352" y="3089263"/>
              <a:ext cx="527782" cy="2503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4026775" y="3454147"/>
              <a:ext cx="527782" cy="25035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9619" y="167276"/>
            <a:ext cx="1011555" cy="97496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403539" y="4751757"/>
            <a:ext cx="3977635" cy="1353539"/>
            <a:chOff x="7403539" y="4751757"/>
            <a:chExt cx="3977635" cy="1353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04" y="5174377"/>
              <a:ext cx="1489470" cy="93091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403539" y="4751757"/>
              <a:ext cx="3880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but it can be Fourier transformed 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6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via the </a:t>
                </a:r>
                <a:r>
                  <a:rPr lang="en-US" sz="3200" b="1" u="sng" dirty="0" smtClean="0"/>
                  <a:t>Slow</a:t>
                </a:r>
                <a:r>
                  <a:rPr lang="en-US" sz="3200" dirty="0" smtClean="0"/>
                  <a:t> Fourier Transform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7" y="1275645"/>
                <a:ext cx="6136167" cy="584775"/>
              </a:xfrm>
              <a:prstGeom prst="rect">
                <a:avLst/>
              </a:prstGeom>
              <a:blipFill>
                <a:blip r:embed="rId3"/>
                <a:stretch>
                  <a:fillRect t="-12500" r="-15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𝑃𝑆𝐷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− 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51" y="2406973"/>
                <a:ext cx="5795882" cy="1787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7772651" y="3149661"/>
            <a:ext cx="1422400" cy="451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08344" y="2980327"/>
            <a:ext cx="1354667" cy="790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PWT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460548" y="2349976"/>
            <a:ext cx="4525129" cy="3913530"/>
            <a:chOff x="5460548" y="2349976"/>
            <a:chExt cx="4525129" cy="39135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9457895" y="3050193"/>
              <a:ext cx="527782" cy="2503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548" y="5919105"/>
              <a:ext cx="459202" cy="3444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76150" y="2349976"/>
              <a:ext cx="527782" cy="25035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5" y="810185"/>
            <a:ext cx="1489470" cy="930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56" y="223837"/>
            <a:ext cx="1011555" cy="974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665" y="272572"/>
            <a:ext cx="743620" cy="98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5677" y="166839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1694" y="1198804"/>
            <a:ext cx="1076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again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07555" y="4326015"/>
            <a:ext cx="8093277" cy="2531268"/>
            <a:chOff x="4007555" y="4326015"/>
            <a:chExt cx="8093277" cy="2531268"/>
          </a:xfrm>
        </p:grpSpPr>
        <p:grpSp>
          <p:nvGrpSpPr>
            <p:cNvPr id="9" name="Group 8"/>
            <p:cNvGrpSpPr/>
            <p:nvPr/>
          </p:nvGrpSpPr>
          <p:grpSpPr>
            <a:xfrm>
              <a:off x="4007555" y="4326015"/>
              <a:ext cx="8093277" cy="2531268"/>
              <a:chOff x="4007555" y="4326015"/>
              <a:chExt cx="8093277" cy="25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84181" y="4787042"/>
                <a:ext cx="5727528" cy="147732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is the “DNN” we need to learn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Unsupervised Learner … but needs “unique events ids”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Slooooow</a:t>
                </a:r>
                <a:r>
                  <a:rPr lang="en-US" dirty="0" smtClean="0"/>
                  <a:t> FT </a:t>
                </a:r>
                <a:r>
                  <a:rPr lang="en-US" dirty="0" smtClean="0">
                    <a:sym typeface="Wingdings" panose="05000000000000000000" pitchFamily="2" charset="2"/>
                  </a:rPr>
                  <a:t> Faster FT when GPU-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ized</a:t>
                </a:r>
                <a:endParaRPr lang="en-US" dirty="0"/>
              </a:p>
            </p:txBody>
          </p:sp>
          <p:sp>
            <p:nvSpPr>
              <p:cNvPr id="8" name="Right Brace 7"/>
              <p:cNvSpPr/>
              <p:nvPr/>
            </p:nvSpPr>
            <p:spPr>
              <a:xfrm rot="5400000">
                <a:off x="5547179" y="2786391"/>
                <a:ext cx="404029" cy="3483278"/>
              </a:xfrm>
              <a:prstGeom prst="rightBrac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9897" y="6283489"/>
                <a:ext cx="644391" cy="5366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840041" y="6321424"/>
                <a:ext cx="464092" cy="53585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2183" y="5834382"/>
                <a:ext cx="1918649" cy="91703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/>
            <a:srcRect b="2441"/>
            <a:stretch/>
          </p:blipFill>
          <p:spPr>
            <a:xfrm>
              <a:off x="11158788" y="5919105"/>
              <a:ext cx="607803" cy="50231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524897" y="6209607"/>
            <a:ext cx="671119" cy="291861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04445" y="1035735"/>
            <a:ext cx="4336913" cy="2438400"/>
            <a:chOff x="4377984" y="1004473"/>
            <a:chExt cx="4336913" cy="243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984" y="1004473"/>
              <a:ext cx="36576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51"/>
            <a:stretch/>
          </p:blipFill>
          <p:spPr>
            <a:xfrm>
              <a:off x="6343172" y="1677573"/>
              <a:ext cx="2371725" cy="1765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907416" y="307457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09860" y="2903123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5241" y="2772155"/>
              <a:ext cx="184150" cy="17145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233" y="382678"/>
            <a:ext cx="2521258" cy="2154623"/>
            <a:chOff x="649772" y="351416"/>
            <a:chExt cx="2521258" cy="2154623"/>
          </a:xfrm>
        </p:grpSpPr>
        <p:sp>
          <p:nvSpPr>
            <p:cNvPr id="11" name="Cloud Callout 10"/>
            <p:cNvSpPr/>
            <p:nvPr/>
          </p:nvSpPr>
          <p:spPr>
            <a:xfrm>
              <a:off x="649772" y="351416"/>
              <a:ext cx="2521258" cy="1463021"/>
            </a:xfrm>
            <a:prstGeom prst="cloudCallout">
              <a:avLst>
                <a:gd name="adj1" fmla="val 88908"/>
                <a:gd name="adj2" fmla="val 5507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400" dirty="0" smtClean="0"/>
                <a:t>Fuel of </a:t>
              </a:r>
              <a:r>
                <a:rPr lang="en-US" sz="1400" u="sng" dirty="0" smtClean="0"/>
                <a:t>unknown </a:t>
              </a:r>
              <a:r>
                <a:rPr lang="en-US" sz="1400" dirty="0" smtClean="0"/>
                <a:t>quality being </a:t>
              </a:r>
              <a:r>
                <a:rPr lang="en-US" sz="1400" dirty="0"/>
                <a:t>pumped into hypothesis engines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9" t="16047" r="37773" b="25368"/>
            <a:stretch/>
          </p:blipFill>
          <p:spPr>
            <a:xfrm>
              <a:off x="1604121" y="1942391"/>
              <a:ext cx="612559" cy="56364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81096" y="3474135"/>
            <a:ext cx="1839618" cy="1222092"/>
            <a:chOff x="9854635" y="3442873"/>
            <a:chExt cx="1839618" cy="1222092"/>
          </a:xfrm>
        </p:grpSpPr>
        <p:grpSp>
          <p:nvGrpSpPr>
            <p:cNvPr id="15" name="Group 14"/>
            <p:cNvGrpSpPr/>
            <p:nvPr/>
          </p:nvGrpSpPr>
          <p:grpSpPr>
            <a:xfrm>
              <a:off x="9854635" y="4030190"/>
              <a:ext cx="1839618" cy="634775"/>
              <a:chOff x="9854635" y="4030190"/>
              <a:chExt cx="1839618" cy="634775"/>
            </a:xfrm>
          </p:grpSpPr>
          <p:sp>
            <p:nvSpPr>
              <p:cNvPr id="35" name="Snip Single Corner Rectangle 34"/>
              <p:cNvSpPr/>
              <p:nvPr/>
            </p:nvSpPr>
            <p:spPr>
              <a:xfrm>
                <a:off x="9854635" y="4030190"/>
                <a:ext cx="1839618" cy="634775"/>
              </a:xfrm>
              <a:prstGeom prst="snip1Rect">
                <a:avLst/>
              </a:prstGeom>
              <a:solidFill>
                <a:srgbClr val="92D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NON OPERATIONAL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1 VM 20 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FREE - NO SUPPORT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3243"/>
              <a:stretch/>
            </p:blipFill>
            <p:spPr>
              <a:xfrm>
                <a:off x="9929168" y="4149337"/>
                <a:ext cx="388274" cy="387132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9854635" y="3442873"/>
              <a:ext cx="1839618" cy="550388"/>
              <a:chOff x="9854635" y="3442873"/>
              <a:chExt cx="1839618" cy="550388"/>
            </a:xfrm>
          </p:grpSpPr>
          <p:sp>
            <p:nvSpPr>
              <p:cNvPr id="46" name="Snip Single Corner Rectangle 45"/>
              <p:cNvSpPr/>
              <p:nvPr/>
            </p:nvSpPr>
            <p:spPr>
              <a:xfrm>
                <a:off x="9854635" y="3442873"/>
                <a:ext cx="1839618" cy="550388"/>
              </a:xfrm>
              <a:prstGeom prst="snip1Rect">
                <a:avLst>
                  <a:gd name="adj" fmla="val 31030"/>
                </a:avLst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b="1" dirty="0" smtClean="0">
                    <a:solidFill>
                      <a:schemeClr val="tx1"/>
                    </a:solidFill>
                  </a:rPr>
                  <a:t>OPERATIONAL</a:t>
                </a:r>
              </a:p>
              <a:p>
                <a:pPr algn="r"/>
                <a:r>
                  <a:rPr lang="en-US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VMS </a:t>
                </a:r>
                <a:r>
                  <a:rPr lang="en-US" sz="1000" dirty="0" smtClean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 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GB</a:t>
                </a:r>
              </a:p>
              <a:p>
                <a:pPr algn="r"/>
                <a:r>
                  <a:rPr lang="en-US" sz="1000" dirty="0" smtClean="0">
                    <a:solidFill>
                      <a:schemeClr val="tx1"/>
                    </a:solidFill>
                  </a:rPr>
                  <a:t>$$$$ 12 HEADs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48" b="30033"/>
              <a:stretch/>
            </p:blipFill>
            <p:spPr>
              <a:xfrm>
                <a:off x="10001058" y="3543364"/>
                <a:ext cx="518737" cy="29150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5781876" y="4780847"/>
            <a:ext cx="3738669" cy="1156870"/>
            <a:chOff x="6043229" y="5467242"/>
            <a:chExt cx="3738669" cy="1156870"/>
          </a:xfrm>
        </p:grpSpPr>
        <p:sp>
          <p:nvSpPr>
            <p:cNvPr id="22" name="Rectangle 21"/>
            <p:cNvSpPr/>
            <p:nvPr/>
          </p:nvSpPr>
          <p:spPr>
            <a:xfrm>
              <a:off x="6043229" y="5467242"/>
              <a:ext cx="3738669" cy="1156870"/>
            </a:xfrm>
            <a:prstGeom prst="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Metric Providers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Prof</a:t>
              </a:r>
              <a:r>
                <a:rPr lang="en-US" sz="1200" dirty="0">
                  <a:solidFill>
                    <a:schemeClr val="tx1"/>
                  </a:solidFill>
                </a:rPr>
                <a:t>. Mandel, Wilson’s Chair Physic, 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Wolf, Lee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DuBridges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Chair Physics, </a:t>
              </a:r>
              <a:r>
                <a:rPr lang="en-US" sz="1200" dirty="0" smtClean="0">
                  <a:solidFill>
                    <a:schemeClr val="tx1"/>
                  </a:solidFill>
                </a:rPr>
                <a:t>RIT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Prof. </a:t>
              </a:r>
              <a:r>
                <a:rPr lang="en-US" sz="1200" dirty="0" err="1">
                  <a:solidFill>
                    <a:schemeClr val="tx1"/>
                  </a:solidFill>
                </a:rPr>
                <a:t>Frieden</a:t>
              </a:r>
              <a:r>
                <a:rPr lang="en-US" sz="1200" dirty="0">
                  <a:solidFill>
                    <a:schemeClr val="tx1"/>
                  </a:solidFill>
                </a:rPr>
                <a:t>, Optical </a:t>
              </a:r>
              <a:r>
                <a:rPr lang="en-US" sz="1200" dirty="0" err="1">
                  <a:solidFill>
                    <a:schemeClr val="tx1"/>
                  </a:solidFill>
                </a:rPr>
                <a:t>Sci</a:t>
              </a:r>
              <a:r>
                <a:rPr lang="en-US" sz="1200" dirty="0">
                  <a:solidFill>
                    <a:schemeClr val="tx1"/>
                  </a:solidFill>
                </a:rPr>
                <a:t> Chair, </a:t>
              </a:r>
              <a:r>
                <a:rPr lang="en-US" sz="1200" dirty="0" err="1">
                  <a:solidFill>
                    <a:schemeClr val="tx1"/>
                  </a:solidFill>
                </a:rPr>
                <a:t>UofAz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Prof. Goodman, </a:t>
              </a:r>
              <a:r>
                <a:rPr lang="en-US" sz="1200" dirty="0" smtClean="0">
                  <a:solidFill>
                    <a:schemeClr val="tx1"/>
                  </a:solidFill>
                </a:rPr>
                <a:t>EE Chair, Stanford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38" y="5951170"/>
              <a:ext cx="840193" cy="6063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727" y="5507256"/>
              <a:ext cx="387128" cy="37312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793910" y="1973653"/>
            <a:ext cx="3004130" cy="3286536"/>
            <a:chOff x="5067449" y="1942391"/>
            <a:chExt cx="3004130" cy="3286536"/>
          </a:xfrm>
        </p:grpSpPr>
        <p:sp>
          <p:nvSpPr>
            <p:cNvPr id="27" name="TextBox 26"/>
            <p:cNvSpPr txBox="1"/>
            <p:nvPr/>
          </p:nvSpPr>
          <p:spPr>
            <a:xfrm>
              <a:off x="7540087" y="1942391"/>
              <a:ext cx="531492" cy="27699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Voxel</a:t>
              </a:r>
              <a:endParaRPr lang="en-US" sz="1200" dirty="0" smtClean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067449" y="3074580"/>
              <a:ext cx="2809731" cy="2154347"/>
              <a:chOff x="5067449" y="3074580"/>
              <a:chExt cx="2809731" cy="215434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067449" y="3074580"/>
                <a:ext cx="2809731" cy="2154347"/>
                <a:chOff x="5031454" y="3074580"/>
                <a:chExt cx="2809731" cy="21543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026200" y="4029236"/>
                  <a:ext cx="1814985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SNR Metrics</a:t>
                  </a:r>
                </a:p>
                <a:p>
                  <a:pPr algn="ctr"/>
                  <a:endParaRPr lang="en-US" sz="1200" b="1" dirty="0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304"/>
                <a:stretch/>
              </p:blipFill>
              <p:spPr>
                <a:xfrm>
                  <a:off x="5277969" y="4813705"/>
                  <a:ext cx="447931" cy="415222"/>
                </a:xfrm>
                <a:prstGeom prst="rect">
                  <a:avLst/>
                </a:prstGeom>
                <a:solidFill>
                  <a:srgbClr val="92D050"/>
                </a:solidFill>
              </p:spPr>
            </p:pic>
            <p:cxnSp>
              <p:nvCxnSpPr>
                <p:cNvPr id="29" name="Elbow Connector 28"/>
                <p:cNvCxnSpPr>
                  <a:stCxn id="10" idx="1"/>
                </p:cNvCxnSpPr>
                <p:nvPr/>
              </p:nvCxnSpPr>
              <p:spPr>
                <a:xfrm rot="10800000">
                  <a:off x="5855604" y="3074580"/>
                  <a:ext cx="170596" cy="127782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/>
                <p:cNvCxnSpPr>
                  <a:stCxn id="10" idx="1"/>
                </p:cNvCxnSpPr>
                <p:nvPr/>
              </p:nvCxnSpPr>
              <p:spPr>
                <a:xfrm rot="10800000">
                  <a:off x="5031454" y="3482288"/>
                  <a:ext cx="994747" cy="870114"/>
                </a:xfrm>
                <a:prstGeom prst="bentConnector3">
                  <a:avLst>
                    <a:gd name="adj1" fmla="val 98946"/>
                  </a:avLst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>
                  <a:stCxn id="10" idx="1"/>
                </p:cNvCxnSpPr>
                <p:nvPr/>
              </p:nvCxnSpPr>
              <p:spPr>
                <a:xfrm rot="10800000">
                  <a:off x="5515784" y="3246030"/>
                  <a:ext cx="510417" cy="1106373"/>
                </a:xfrm>
                <a:prstGeom prst="bentConnector2">
                  <a:avLst/>
                </a:prstGeom>
                <a:ln w="825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98" y="4088138"/>
                <a:ext cx="387128" cy="373126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089270" y="424026"/>
            <a:ext cx="5419089" cy="3661818"/>
            <a:chOff x="4362809" y="392764"/>
            <a:chExt cx="5419089" cy="3661818"/>
          </a:xfrm>
        </p:grpSpPr>
        <p:sp>
          <p:nvSpPr>
            <p:cNvPr id="20" name="Rectangle 19"/>
            <p:cNvSpPr/>
            <p:nvPr/>
          </p:nvSpPr>
          <p:spPr>
            <a:xfrm>
              <a:off x="4362809" y="392764"/>
              <a:ext cx="2129647" cy="1034782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Event Providers (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xyzt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sz="1200" b="1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ADSB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Airtrack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Overhead </a:t>
              </a:r>
              <a:r>
                <a:rPr lang="en-US" sz="1200" dirty="0" smtClean="0">
                  <a:solidFill>
                    <a:schemeClr val="tx1"/>
                  </a:solidFill>
                </a:rPr>
                <a:t>IR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ITAR Transactions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09575" y="2654808"/>
              <a:ext cx="1872323" cy="814114"/>
            </a:xfrm>
            <a:prstGeom prst="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Engine Providers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THRESHER</a:t>
              </a:r>
            </a:p>
            <a:p>
              <a:pPr algn="r"/>
              <a:r>
                <a:rPr lang="en-US" sz="1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G</a:t>
              </a:r>
              <a:r>
                <a:rPr lang="en-US" sz="1200" b="1" dirty="0" smtClean="0">
                  <a:solidFill>
                    <a:srgbClr val="00B0F0"/>
                  </a:solidFill>
                </a:rPr>
                <a:t>B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W</a:t>
              </a:r>
              <a:r>
                <a:rPr lang="en-US" sz="1200" dirty="0" smtClean="0">
                  <a:solidFill>
                    <a:schemeClr val="tx1"/>
                  </a:solidFill>
                </a:rPr>
                <a:t> Crack Detector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09575" y="3485494"/>
              <a:ext cx="1872323" cy="5690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COGNOS</a:t>
              </a:r>
            </a:p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Forecasts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21051" y="3480553"/>
            <a:ext cx="3702483" cy="1248514"/>
            <a:chOff x="6094590" y="3449291"/>
            <a:chExt cx="3702483" cy="12485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6928" y="3570745"/>
              <a:ext cx="342591" cy="45298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6094590" y="3449291"/>
              <a:ext cx="3702483" cy="1248514"/>
              <a:chOff x="6094590" y="3449291"/>
              <a:chExt cx="3702483" cy="124851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24750" y="4051474"/>
                <a:ext cx="1872323" cy="646331"/>
                <a:chOff x="7924750" y="4051474"/>
                <a:chExt cx="1872323" cy="64633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924750" y="4051474"/>
                  <a:ext cx="1872323" cy="6463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/>
                    <a:t>TOTEM</a:t>
                  </a:r>
                </a:p>
                <a:p>
                  <a:pPr algn="r"/>
                  <a:r>
                    <a:rPr lang="en-US" sz="1200" dirty="0" smtClean="0"/>
                    <a:t>Forecasts</a:t>
                  </a:r>
                </a:p>
                <a:p>
                  <a:pPr algn="r"/>
                  <a:endParaRPr lang="en-US" sz="1200" dirty="0" smtClean="0"/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0933" y="4093846"/>
                  <a:ext cx="387128" cy="37312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094590" y="3449291"/>
                <a:ext cx="1777848" cy="569088"/>
                <a:chOff x="6094590" y="3449291"/>
                <a:chExt cx="1777848" cy="569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094590" y="3449291"/>
                  <a:ext cx="1777848" cy="56908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GEOINT-SYMP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ROC Metrics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149" y="3498973"/>
                  <a:ext cx="342591" cy="452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6324797" y="3603159"/>
            <a:ext cx="2414742" cy="1026209"/>
            <a:chOff x="6598336" y="3571897"/>
            <a:chExt cx="2414742" cy="102620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8485296" y="4342903"/>
              <a:ext cx="527782" cy="25035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598336" y="4347748"/>
              <a:ext cx="527782" cy="25035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296" y="3571897"/>
              <a:ext cx="459202" cy="34440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6" b="27134"/>
            <a:stretch/>
          </p:blipFill>
          <p:spPr>
            <a:xfrm>
              <a:off x="6608588" y="3672056"/>
              <a:ext cx="527782" cy="250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335694" y="3544059"/>
            <a:ext cx="6800736" cy="1141559"/>
            <a:chOff x="5335694" y="3544059"/>
            <a:chExt cx="6800736" cy="1141559"/>
          </a:xfrm>
        </p:grpSpPr>
        <p:sp>
          <p:nvSpPr>
            <p:cNvPr id="53" name="Left-Right Arrow 52"/>
            <p:cNvSpPr/>
            <p:nvPr/>
          </p:nvSpPr>
          <p:spPr>
            <a:xfrm>
              <a:off x="5342647" y="4168225"/>
              <a:ext cx="6793783" cy="517393"/>
            </a:xfrm>
            <a:prstGeom prst="leftRight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OLD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5335694" y="3544059"/>
              <a:ext cx="6793783" cy="517393"/>
            </a:xfrm>
            <a:prstGeom prst="leftRight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NEW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10784" y="3173046"/>
            <a:ext cx="2386805" cy="1781291"/>
            <a:chOff x="6610784" y="3173046"/>
            <a:chExt cx="2386805" cy="1781291"/>
          </a:xfrm>
        </p:grpSpPr>
        <p:sp>
          <p:nvSpPr>
            <p:cNvPr id="24" name="Up-Down Arrow 23"/>
            <p:cNvSpPr/>
            <p:nvPr/>
          </p:nvSpPr>
          <p:spPr>
            <a:xfrm>
              <a:off x="6610784" y="3173046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METRICS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Up-Down Arrow 55"/>
            <p:cNvSpPr/>
            <p:nvPr/>
          </p:nvSpPr>
          <p:spPr>
            <a:xfrm>
              <a:off x="8544297" y="3201857"/>
              <a:ext cx="453292" cy="1752480"/>
            </a:xfrm>
            <a:prstGeom prst="upDownArrow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sz="1400" b="1" dirty="0" smtClean="0">
                  <a:solidFill>
                    <a:schemeClr val="tx1"/>
                  </a:solidFill>
                </a:rPr>
                <a:t>FORECASTS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69242" y="297981"/>
            <a:ext cx="8492360" cy="5414755"/>
            <a:chOff x="1520773" y="596746"/>
            <a:chExt cx="9177427" cy="579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773" y="596746"/>
              <a:ext cx="9177427" cy="5797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8397" y="980962"/>
              <a:ext cx="2562052" cy="180662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78112" y="739147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Private Sector Debt</a:t>
              </a:r>
              <a:r>
                <a:rPr lang="en-US" dirty="0" smtClean="0"/>
                <a:t> to GDP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8069802" y="1091953"/>
              <a:ext cx="38938" cy="386585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010703" y="1091953"/>
              <a:ext cx="7093" cy="38392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29398" y="4543298"/>
              <a:ext cx="881305" cy="19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Callout 12"/>
            <p:cNvSpPr/>
            <p:nvPr/>
          </p:nvSpPr>
          <p:spPr>
            <a:xfrm>
              <a:off x="6631781" y="4015194"/>
              <a:ext cx="1321741" cy="879682"/>
            </a:xfrm>
            <a:prstGeom prst="wedgeEllipseCallout">
              <a:avLst>
                <a:gd name="adj1" fmla="val 58829"/>
                <a:gd name="adj2" fmla="val -58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Internet 1.0</a:t>
              </a:r>
            </a:p>
            <a:p>
              <a:pPr algn="ctr"/>
              <a:r>
                <a:rPr lang="en-US" sz="1200" dirty="0" smtClean="0"/>
                <a:t>Bubble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2 T USD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Oval Callout 13"/>
          <p:cNvSpPr/>
          <p:nvPr/>
        </p:nvSpPr>
        <p:spPr>
          <a:xfrm>
            <a:off x="9628949" y="3495624"/>
            <a:ext cx="3127515" cy="3362375"/>
          </a:xfrm>
          <a:prstGeom prst="wedgeEllipseCallout">
            <a:avLst>
              <a:gd name="adj1" fmla="val -81595"/>
              <a:gd name="adj2" fmla="val -38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 2.0</a:t>
            </a:r>
          </a:p>
          <a:p>
            <a:pPr algn="ctr"/>
            <a:r>
              <a:rPr lang="en-US" sz="2000" dirty="0" smtClean="0"/>
              <a:t>Bubble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FF0000"/>
                </a:solidFill>
              </a:rPr>
              <a:t>0 T USD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" y="3990364"/>
            <a:ext cx="1720911" cy="2670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14" y="2610426"/>
            <a:ext cx="1685141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Google/R - Carnegie Mellon</a:t>
            </a:r>
          </a:p>
          <a:p>
            <a:pPr algn="r"/>
            <a:r>
              <a:rPr lang="en-US" sz="1000" i="1" dirty="0" smtClean="0"/>
              <a:t>Revisiting Unreasonable</a:t>
            </a:r>
          </a:p>
          <a:p>
            <a:pPr algn="r"/>
            <a:r>
              <a:rPr lang="en-US" sz="1000" i="1" dirty="0" smtClean="0"/>
              <a:t>Effectiveness in the</a:t>
            </a:r>
          </a:p>
          <a:p>
            <a:pPr algn="r"/>
            <a:r>
              <a:rPr lang="en-US" sz="1000" i="1" dirty="0" smtClean="0"/>
              <a:t>Deep Learning Era</a:t>
            </a:r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3" y="4002335"/>
            <a:ext cx="623277" cy="388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" y="3512518"/>
            <a:ext cx="623277" cy="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814" y="563526"/>
            <a:ext cx="26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Questions ?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5683" y="255940"/>
            <a:ext cx="523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Art of the Transition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63" y="5217967"/>
            <a:ext cx="1765490" cy="139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260634" y="5906747"/>
            <a:ext cx="671119" cy="494950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9734" y="3138311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Reserved  for map samples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3641" y="469004"/>
            <a:ext cx="478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Where’s the GEOINT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258" y="2910200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 what are we doing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5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389843"/>
            <a:ext cx="1078899" cy="1055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67467" y="1185334"/>
            <a:ext cx="7770768" cy="1988799"/>
            <a:chOff x="2167467" y="1185334"/>
            <a:chExt cx="7770768" cy="1988799"/>
          </a:xfrm>
        </p:grpSpPr>
        <p:sp>
          <p:nvSpPr>
            <p:cNvPr id="2" name="TextBox 1"/>
            <p:cNvSpPr txBox="1"/>
            <p:nvPr/>
          </p:nvSpPr>
          <p:spPr>
            <a:xfrm>
              <a:off x="2167467" y="2562577"/>
              <a:ext cx="2420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t, state</a:t>
              </a:r>
              <a:endParaRPr lang="en-US" sz="3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80726" y="2589358"/>
              <a:ext cx="1405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x, y, z, t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34433" y="1185334"/>
              <a:ext cx="1162756" cy="5192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SEPP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2"/>
              <a:endCxn id="2" idx="0"/>
            </p:cNvCxnSpPr>
            <p:nvPr/>
          </p:nvCxnSpPr>
          <p:spPr>
            <a:xfrm flipH="1">
              <a:off x="3377606" y="1704622"/>
              <a:ext cx="2338205" cy="8579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  <a:endCxn id="3" idx="0"/>
            </p:cNvCxnSpPr>
            <p:nvPr/>
          </p:nvCxnSpPr>
          <p:spPr>
            <a:xfrm>
              <a:off x="5715811" y="1704622"/>
              <a:ext cx="2067800" cy="8847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loud Callout 6"/>
            <p:cNvSpPr/>
            <p:nvPr/>
          </p:nvSpPr>
          <p:spPr>
            <a:xfrm>
              <a:off x="8358817" y="1922092"/>
              <a:ext cx="1579418" cy="822036"/>
            </a:xfrm>
            <a:prstGeom prst="cloudCallout">
              <a:avLst>
                <a:gd name="adj1" fmla="val -31359"/>
                <a:gd name="adj2" fmla="val 73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states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318" y="3700200"/>
            <a:ext cx="10579410" cy="649297"/>
            <a:chOff x="647318" y="3700200"/>
            <a:chExt cx="10579410" cy="649297"/>
          </a:xfrm>
        </p:grpSpPr>
        <p:sp>
          <p:nvSpPr>
            <p:cNvPr id="4" name="TextBox 3"/>
            <p:cNvSpPr txBox="1"/>
            <p:nvPr/>
          </p:nvSpPr>
          <p:spPr>
            <a:xfrm>
              <a:off x="1926569" y="3764722"/>
              <a:ext cx="37892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Black Body Calibrated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93261" y="3764722"/>
              <a:ext cx="4233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Self Calibrating Detector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18" y="3700200"/>
              <a:ext cx="645879" cy="6225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54054" y="594244"/>
            <a:ext cx="162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?</a:t>
            </a:r>
            <a:br>
              <a:rPr lang="en-US" dirty="0" smtClean="0"/>
            </a:br>
            <a:r>
              <a:rPr lang="en-US" dirty="0" smtClean="0"/>
              <a:t>Unsupervised 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3094" y="4967853"/>
            <a:ext cx="10298954" cy="815212"/>
            <a:chOff x="693094" y="4967853"/>
            <a:chExt cx="10298954" cy="8152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4" y="4967853"/>
              <a:ext cx="600103" cy="7934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6569" y="5198290"/>
              <a:ext cx="354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Supervised Learning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3261" y="5198290"/>
              <a:ext cx="3998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7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278" y="410281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Quiz 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90699" y="1276350"/>
            <a:ext cx="9052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texted the following to my Wife, my Son, and a Friend ….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Eureka ! I got my Levenberg Marquardt to compute the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times of a Markov process,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 bypassing a hopeless Linear Factor Analysis that would attempt to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maximizes a Chi^2 fit of a </a:t>
            </a:r>
          </a:p>
          <a:p>
            <a:pPr algn="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binomial with a differentated Gamma function.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04550"/>
              </p:ext>
            </p:extLst>
          </p:nvPr>
        </p:nvGraphicFramePr>
        <p:xfrm>
          <a:off x="5902554" y="4056228"/>
          <a:ext cx="494093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780">
                  <a:extLst>
                    <a:ext uri="{9D8B030D-6E8A-4147-A177-3AD203B41FA5}">
                      <a16:colId xmlns:a16="http://schemas.microsoft.com/office/drawing/2014/main" val="4037635608"/>
                    </a:ext>
                  </a:extLst>
                </a:gridCol>
                <a:gridCol w="878320">
                  <a:extLst>
                    <a:ext uri="{9D8B030D-6E8A-4147-A177-3AD203B41FA5}">
                      <a16:colId xmlns:a16="http://schemas.microsoft.com/office/drawing/2014/main" val="1767734898"/>
                    </a:ext>
                  </a:extLst>
                </a:gridCol>
                <a:gridCol w="996661">
                  <a:extLst>
                    <a:ext uri="{9D8B030D-6E8A-4147-A177-3AD203B41FA5}">
                      <a16:colId xmlns:a16="http://schemas.microsoft.com/office/drawing/2014/main" val="3240223398"/>
                    </a:ext>
                  </a:extLst>
                </a:gridCol>
                <a:gridCol w="858175">
                  <a:extLst>
                    <a:ext uri="{9D8B030D-6E8A-4147-A177-3AD203B41FA5}">
                      <a16:colId xmlns:a16="http://schemas.microsoft.com/office/drawing/2014/main" val="278051287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The correct r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esponse pattern was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92D050"/>
                          </a:solidFill>
                        </a:rPr>
                        <a:t>G</a:t>
                      </a:r>
                      <a:r>
                        <a:rPr lang="en-US" baseline="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like cheese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Wife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You misspelled </a:t>
                      </a:r>
                    </a:p>
                    <a:p>
                      <a:pPr algn="r"/>
                      <a:r>
                        <a:rPr lang="en-US" dirty="0" smtClean="0"/>
                        <a:t>differentiated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Son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I avoid all that negativity by using</a:t>
                      </a:r>
                    </a:p>
                    <a:p>
                      <a:pPr algn="r"/>
                      <a:r>
                        <a:rPr lang="en-US" dirty="0" smtClean="0"/>
                        <a:t>positive binomials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</a:t>
                      </a:r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54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29" y="630683"/>
            <a:ext cx="1011555" cy="974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2500" y="6194919"/>
            <a:ext cx="671119" cy="314938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3347" y="1990258"/>
            <a:ext cx="5426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Self Calibrating Detectors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SEPP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813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59183"/>
              </p:ext>
            </p:extLst>
          </p:nvPr>
        </p:nvGraphicFramePr>
        <p:xfrm>
          <a:off x="1582428" y="652272"/>
          <a:ext cx="916546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79">
                  <a:extLst>
                    <a:ext uri="{9D8B030D-6E8A-4147-A177-3AD203B41FA5}">
                      <a16:colId xmlns:a16="http://schemas.microsoft.com/office/drawing/2014/main" val="2441060135"/>
                    </a:ext>
                  </a:extLst>
                </a:gridCol>
                <a:gridCol w="4334493">
                  <a:extLst>
                    <a:ext uri="{9D8B030D-6E8A-4147-A177-3AD203B41FA5}">
                      <a16:colId xmlns:a16="http://schemas.microsoft.com/office/drawing/2014/main" val="3890492831"/>
                    </a:ext>
                  </a:extLst>
                </a:gridCol>
                <a:gridCol w="4239491">
                  <a:extLst>
                    <a:ext uri="{9D8B030D-6E8A-4147-A177-3AD203B41FA5}">
                      <a16:colId xmlns:a16="http://schemas.microsoft.com/office/drawing/2014/main" val="2698029555"/>
                    </a:ext>
                  </a:extLst>
                </a:gridCol>
              </a:tblGrid>
              <a:tr h="1054202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1950 - 1990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Self Calibrated Detectors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Now 1990 – 2000</a:t>
                      </a:r>
                    </a:p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SEPP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Machine Learning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17266"/>
                  </a:ext>
                </a:extLst>
              </a:tr>
              <a:tr h="38949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Levenberg Marquardt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SNR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% Complete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ETC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buFont typeface="Symbol" panose="05050102010706020507" pitchFamily="18" charset="2"/>
                        <a:buNone/>
                      </a:pPr>
                      <a:r>
                        <a:rPr lang="en-US" b="1" baseline="0" dirty="0" smtClean="0"/>
                        <a:t>2-Way Contingency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ROC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367"/>
                  </a:ext>
                </a:extLst>
              </a:tr>
              <a:tr h="16257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Forecasts</a:t>
                      </a:r>
                    </a:p>
                  </a:txBody>
                  <a:tcPr vert="vert27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baseline="0" dirty="0" err="1" smtClean="0"/>
                        <a:t>Karhunen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Loeve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algn="r"/>
                      <a:endParaRPr lang="en-US" b="1" baseline="0" dirty="0" smtClean="0"/>
                    </a:p>
                    <a:p>
                      <a:pPr algn="r"/>
                      <a:r>
                        <a:rPr lang="en-US" b="1" baseline="0" dirty="0" smtClean="0"/>
                        <a:t>Paley Weiner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Trigger Function</a:t>
                      </a:r>
                    </a:p>
                    <a:p>
                      <a:pPr algn="r"/>
                      <a:endParaRPr lang="en-US" b="1" dirty="0" smtClean="0"/>
                    </a:p>
                    <a:p>
                      <a:pPr algn="r"/>
                      <a:r>
                        <a:rPr lang="en-US" b="1" dirty="0" smtClean="0"/>
                        <a:t>Viterbi Decoding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dirty="0" smtClean="0"/>
                        <a:t>Brownian Motion</a:t>
                      </a:r>
                      <a:endParaRPr lang="en-US" baseline="0" dirty="0" smtClean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E</a:t>
                      </a:r>
                      <a:r>
                        <a:rPr lang="en-US" b="1" u="none" dirty="0" smtClean="0"/>
                        <a:t>M</a:t>
                      </a:r>
                      <a:r>
                        <a:rPr lang="en-US" b="0" u="none" dirty="0" smtClean="0"/>
                        <a:t> </a:t>
                      </a:r>
                    </a:p>
                    <a:p>
                      <a:pPr marL="285750" indent="-285750" algn="r">
                        <a:buFont typeface="Symbol" panose="05050102010706020507" pitchFamily="18" charset="2"/>
                        <a:buChar char="Þ"/>
                      </a:pPr>
                      <a:r>
                        <a:rPr lang="en-US" baseline="0" dirty="0" smtClean="0"/>
                        <a:t>Arrival Rate</a:t>
                      </a:r>
                    </a:p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en-US" baseline="0" dirty="0" smtClean="0"/>
                        <a:t>Space-Time Trigger Function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0683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5" y="947498"/>
            <a:ext cx="847151" cy="81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90" y="1031614"/>
            <a:ext cx="578315" cy="764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2428" y="1826217"/>
            <a:ext cx="9165463" cy="119725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2428" y="3008668"/>
            <a:ext cx="9165463" cy="2318360"/>
          </a:xfrm>
          <a:prstGeom prst="rect">
            <a:avLst/>
          </a:prstGeom>
          <a:solidFill>
            <a:schemeClr val="accent3">
              <a:alpha val="8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71196" y="2217772"/>
            <a:ext cx="4360510" cy="2831519"/>
            <a:chOff x="3617368" y="2491894"/>
            <a:chExt cx="4360510" cy="2831519"/>
          </a:xfrm>
        </p:grpSpPr>
        <p:grpSp>
          <p:nvGrpSpPr>
            <p:cNvPr id="4" name="Group 3"/>
            <p:cNvGrpSpPr/>
            <p:nvPr/>
          </p:nvGrpSpPr>
          <p:grpSpPr>
            <a:xfrm>
              <a:off x="3617368" y="2491894"/>
              <a:ext cx="534249" cy="770192"/>
              <a:chOff x="3617368" y="2491894"/>
              <a:chExt cx="534249" cy="77019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23835" y="249189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17368" y="271241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3835" y="2917685"/>
                <a:ext cx="459202" cy="34440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630324" y="3469774"/>
              <a:ext cx="551691" cy="1853639"/>
              <a:chOff x="3630324" y="3469774"/>
              <a:chExt cx="551691" cy="185363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54233" y="3469774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324" y="4979012"/>
                <a:ext cx="459202" cy="34440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3630324" y="4224393"/>
                <a:ext cx="527782" cy="25035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50096" y="2494506"/>
              <a:ext cx="527782" cy="1904639"/>
              <a:chOff x="7450096" y="2494506"/>
              <a:chExt cx="527782" cy="190463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4148787"/>
                <a:ext cx="527782" cy="25035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6" b="27134"/>
              <a:stretch/>
            </p:blipFill>
            <p:spPr>
              <a:xfrm>
                <a:off x="7450096" y="2494506"/>
                <a:ext cx="527782" cy="250358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733021" y="3329664"/>
            <a:ext cx="5412653" cy="1831424"/>
            <a:chOff x="4105883" y="3409002"/>
            <a:chExt cx="5412653" cy="1831424"/>
          </a:xfrm>
        </p:grpSpPr>
        <p:grpSp>
          <p:nvGrpSpPr>
            <p:cNvPr id="19" name="Group 18"/>
            <p:cNvGrpSpPr/>
            <p:nvPr/>
          </p:nvGrpSpPr>
          <p:grpSpPr>
            <a:xfrm>
              <a:off x="4105883" y="3409002"/>
              <a:ext cx="598537" cy="1831424"/>
              <a:chOff x="4182015" y="3413087"/>
              <a:chExt cx="598537" cy="183142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34130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148787"/>
                <a:ext cx="598537" cy="37567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77" b="10818"/>
              <a:stretch/>
            </p:blipFill>
            <p:spPr>
              <a:xfrm>
                <a:off x="4182015" y="4868834"/>
                <a:ext cx="598537" cy="375677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69" y="3541229"/>
              <a:ext cx="1329967" cy="74773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5" y="5049291"/>
            <a:ext cx="1765490" cy="139310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12500" y="6023295"/>
            <a:ext cx="1285416" cy="486562"/>
          </a:xfrm>
          <a:prstGeom prst="roundRect">
            <a:avLst/>
          </a:prstGeom>
          <a:solidFill>
            <a:srgbClr val="5B9BD5">
              <a:alpha val="21961"/>
            </a:srgb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lass:Classification xmlns:class="urn:us:gov:cia:enterprise:schema:Classification:2.3" dateClassified="2018-06-11" portionMarking="false" caveat="false" tool="AACG" toolVersion="201810">
  <class:ClassificationMarking type="USClassificationMarking" value="UNCLASSIFIED"/>
  <class:ClassifiedBy>1085727-0</class:ClassifiedBy>
  <class:ClassificationHeader>
    <class:ClassificationBanner>UNCLASSIFIED</class:ClassificationBanner>
    <class:SCICaveat/>
    <class:DescriptiveMarkings/>
  </class:ClassificationHeader>
  <class:ClassificationFooter>
    <class:DescriptiveMarkings/>
    <class:ClassificationBanner>UNCLASSIFIED</class:ClassificationBanner>
  </class:ClassificationFooter>
</class:Classification>
</file>

<file path=customXml/itemProps1.xml><?xml version="1.0" encoding="utf-8"?>
<ds:datastoreItem xmlns:ds="http://schemas.openxmlformats.org/officeDocument/2006/customXml" ds:itemID="{67CA6E0C-6B0C-4205-BE65-AB7CC1E7B3EA}">
  <ds:schemaRefs>
    <ds:schemaRef ds:uri="urn:us:gov:cia:enterprise:schema:Classification:2.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608</Words>
  <Application>Microsoft Office PowerPoint</Application>
  <PresentationFormat>Widescreen</PresentationFormat>
  <Paragraphs>248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Brian D Mr NGA-R USA CIV</dc:creator>
  <cp:lastModifiedBy>James Brian D Mr NGA-R USA CIV</cp:lastModifiedBy>
  <cp:revision>410</cp:revision>
  <dcterms:created xsi:type="dcterms:W3CDTF">2018-06-11T16:15:18Z</dcterms:created>
  <dcterms:modified xsi:type="dcterms:W3CDTF">2018-08-08T22:32:04Z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ACG_OFFICE_DLL">
    <vt:bool>true</vt:bool>
  </property>
  <property fmtid="{D5CDD505-2E9C-101B-9397-08002B2CF9AE}" pid="3" name="AACG_Created">
    <vt:bool>true</vt:bool>
  </property>
  <property fmtid="{D5CDD505-2E9C-101B-9397-08002B2CF9AE}" pid="4" name="AACG_DescMarkings">
    <vt:lpwstr/>
  </property>
  <property fmtid="{D5CDD505-2E9C-101B-9397-08002B2CF9AE}" pid="5" name="AACG_AddMark">
    <vt:lpwstr/>
  </property>
  <property fmtid="{D5CDD505-2E9C-101B-9397-08002B2CF9AE}" pid="6" name="AACG_Header">
    <vt:lpwstr>UNCLASSIFIED</vt:lpwstr>
  </property>
  <property fmtid="{D5CDD505-2E9C-101B-9397-08002B2CF9AE}" pid="7" name="AACG_Footer">
    <vt:lpwstr>_x000d_UNCLASSIFIED</vt:lpwstr>
  </property>
  <property fmtid="{D5CDD505-2E9C-101B-9397-08002B2CF9AE}" pid="8" name="AACG_ClassBlock">
    <vt:lpwstr/>
  </property>
  <property fmtid="{D5CDD505-2E9C-101B-9397-08002B2CF9AE}" pid="9" name="AACG_ClassType">
    <vt:lpwstr>USClassificationMarking</vt:lpwstr>
  </property>
  <property fmtid="{D5CDD505-2E9C-101B-9397-08002B2CF9AE}" pid="10" name="AACG_DeclOnList">
    <vt:lpwstr/>
  </property>
  <property fmtid="{D5CDD505-2E9C-101B-9397-08002B2CF9AE}" pid="11" name="AACG_USAF_Derivatives">
    <vt:lpwstr/>
  </property>
  <property fmtid="{D5CDD505-2E9C-101B-9397-08002B2CF9AE}" pid="12" name="AACG_SCI_Other">
    <vt:lpwstr/>
  </property>
  <property fmtid="{D5CDD505-2E9C-101B-9397-08002B2CF9AE}" pid="13" name="AACG_Dissem_Other">
    <vt:lpwstr/>
  </property>
  <property fmtid="{D5CDD505-2E9C-101B-9397-08002B2CF9AE}" pid="14" name="PortionWaiver">
    <vt:lpwstr/>
  </property>
  <property fmtid="{D5CDD505-2E9C-101B-9397-08002B2CF9AE}" pid="15" name="AACG_OrconOriginator">
    <vt:lpwstr/>
  </property>
  <property fmtid="{D5CDD505-2E9C-101B-9397-08002B2CF9AE}" pid="16" name="AACG_OrconRecipients">
    <vt:lpwstr/>
  </property>
  <property fmtid="{D5CDD505-2E9C-101B-9397-08002B2CF9AE}" pid="17" name="AACG_SatWarningType">
    <vt:lpwstr/>
  </property>
  <property fmtid="{D5CDD505-2E9C-101B-9397-08002B2CF9AE}" pid="18" name="AACG_NatoWarningClassLevel">
    <vt:lpwstr/>
  </property>
  <property fmtid="{D5CDD505-2E9C-101B-9397-08002B2CF9AE}" pid="19" name="AACG_Version">
    <vt:lpwstr>201810</vt:lpwstr>
  </property>
  <property fmtid="{D5CDD505-2E9C-101B-9397-08002B2CF9AE}" pid="20" name="AACG_CustomClassXMLPart">
    <vt:lpwstr>{67CA6E0C-6B0C-4205-BE65-AB7CC1E7B3EA}</vt:lpwstr>
  </property>
</Properties>
</file>